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FF66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06.06.2024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8" name="Picture 6" descr="Picture background"/>
          <p:cNvPicPr>
            <a:picLocks noChangeAspect="1" noChangeArrowheads="1"/>
          </p:cNvPicPr>
          <p:nvPr/>
        </p:nvPicPr>
        <p:blipFill>
          <a:blip r:embed="rId2" cstate="print">
            <a:lum bright="-50000"/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0" y="714356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b="1" dirty="0" smtClean="0">
                <a:solidFill>
                  <a:schemeClr val="bg1"/>
                </a:solidFill>
              </a:rPr>
              <a:t>Собеседование с работодателем</a:t>
            </a:r>
            <a:endParaRPr lang="ru-RU" sz="40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28625" y="285750"/>
            <a:ext cx="8229600" cy="785813"/>
          </a:xfrm>
        </p:spPr>
        <p:txBody>
          <a:bodyPr>
            <a:normAutofit/>
          </a:bodyPr>
          <a:lstStyle/>
          <a:p>
            <a:pPr algn="ctr" eaLnBrk="1" hangingPunct="1"/>
            <a:r>
              <a:rPr lang="ru-RU" sz="2400" dirty="0" smtClean="0">
                <a:solidFill>
                  <a:srgbClr val="FF0000"/>
                </a:solidFill>
              </a:rPr>
              <a:t>Ваша готовность к собеседованию с работодателем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28750"/>
            <a:ext cx="8686800" cy="542925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4.   </a:t>
            </a:r>
            <a:r>
              <a:rPr lang="ru-RU" sz="2000" b="1" dirty="0" smtClean="0">
                <a:solidFill>
                  <a:srgbClr val="002060"/>
                </a:solidFill>
              </a:rPr>
              <a:t>На собеседование я надену: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А. Деловой костюм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Б. То, что принято носить в данной фирме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В. То, в чем чувствую себя комфортно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5.</a:t>
            </a:r>
            <a:r>
              <a:rPr lang="ru-RU" sz="2000" b="1" dirty="0" smtClean="0">
                <a:solidFill>
                  <a:srgbClr val="E9AF0D"/>
                </a:solidFill>
              </a:rPr>
              <a:t>   </a:t>
            </a:r>
            <a:r>
              <a:rPr lang="ru-RU" sz="2000" b="1" dirty="0" smtClean="0">
                <a:solidFill>
                  <a:srgbClr val="002060"/>
                </a:solidFill>
              </a:rPr>
              <a:t>Как вы думаете, где выгоднее расположиться для собеседования?  </a:t>
            </a:r>
            <a:r>
              <a:rPr lang="ru-RU" sz="2000" dirty="0" smtClean="0"/>
              <a:t>Укажите цифру (См. рисунок)</a:t>
            </a:r>
          </a:p>
          <a:p>
            <a:pPr marL="533400" indent="-533400" algn="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/>
              <a:t>                                                                       </a:t>
            </a:r>
            <a:endParaRPr lang="ru-RU" sz="2400" b="1" dirty="0" smtClean="0"/>
          </a:p>
        </p:txBody>
      </p:sp>
      <p:grpSp>
        <p:nvGrpSpPr>
          <p:cNvPr id="2" name="Group 16"/>
          <p:cNvGrpSpPr>
            <a:grpSpLocks noChangeAspect="1"/>
          </p:cNvGrpSpPr>
          <p:nvPr/>
        </p:nvGrpSpPr>
        <p:grpSpPr bwMode="auto">
          <a:xfrm>
            <a:off x="3132138" y="3571875"/>
            <a:ext cx="2400300" cy="3286125"/>
            <a:chOff x="4671" y="9013"/>
            <a:chExt cx="2964" cy="3623"/>
          </a:xfrm>
        </p:grpSpPr>
        <p:sp>
          <p:nvSpPr>
            <p:cNvPr id="14341" name="AutoShape 17"/>
            <p:cNvSpPr>
              <a:spLocks noChangeAspect="1" noChangeArrowheads="1"/>
            </p:cNvSpPr>
            <p:nvPr/>
          </p:nvSpPr>
          <p:spPr bwMode="auto">
            <a:xfrm>
              <a:off x="4671" y="9013"/>
              <a:ext cx="2964" cy="3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2" name="Rectangle 18"/>
            <p:cNvSpPr>
              <a:spLocks noChangeArrowheads="1"/>
            </p:cNvSpPr>
            <p:nvPr/>
          </p:nvSpPr>
          <p:spPr bwMode="auto">
            <a:xfrm>
              <a:off x="5659" y="10128"/>
              <a:ext cx="988" cy="195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b="1"/>
                <a:t>1          7</a:t>
              </a:r>
            </a:p>
            <a:p>
              <a:endParaRPr lang="ru-RU" sz="1200" b="1"/>
            </a:p>
            <a:p>
              <a:endParaRPr lang="ru-RU" sz="1200" b="1"/>
            </a:p>
            <a:p>
              <a:r>
                <a:rPr lang="ru-RU" sz="1200" b="1"/>
                <a:t>2          6</a:t>
              </a:r>
            </a:p>
            <a:p>
              <a:endParaRPr lang="ru-RU" sz="1200" b="1"/>
            </a:p>
            <a:p>
              <a:endParaRPr lang="ru-RU" sz="1200" b="1"/>
            </a:p>
            <a:p>
              <a:r>
                <a:rPr lang="ru-RU" sz="1200" b="1"/>
                <a:t>3          5</a:t>
              </a:r>
            </a:p>
            <a:p>
              <a:r>
                <a:rPr lang="ru-RU" sz="1200" b="1"/>
                <a:t>       4</a:t>
              </a:r>
              <a:endParaRPr lang="ru-RU"/>
            </a:p>
          </p:txBody>
        </p:sp>
        <p:sp>
          <p:nvSpPr>
            <p:cNvPr id="14343" name="Oval 19"/>
            <p:cNvSpPr>
              <a:spLocks noChangeArrowheads="1"/>
            </p:cNvSpPr>
            <p:nvPr/>
          </p:nvSpPr>
          <p:spPr bwMode="auto">
            <a:xfrm>
              <a:off x="5235" y="10267"/>
              <a:ext cx="283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4" name="Oval 20"/>
            <p:cNvSpPr>
              <a:spLocks noChangeArrowheads="1"/>
            </p:cNvSpPr>
            <p:nvPr/>
          </p:nvSpPr>
          <p:spPr bwMode="auto">
            <a:xfrm>
              <a:off x="5235" y="10825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5" name="Oval 21"/>
            <p:cNvSpPr>
              <a:spLocks noChangeArrowheads="1"/>
            </p:cNvSpPr>
            <p:nvPr/>
          </p:nvSpPr>
          <p:spPr bwMode="auto">
            <a:xfrm>
              <a:off x="5235" y="11382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6" name="Oval 22"/>
            <p:cNvSpPr>
              <a:spLocks noChangeArrowheads="1"/>
            </p:cNvSpPr>
            <p:nvPr/>
          </p:nvSpPr>
          <p:spPr bwMode="auto">
            <a:xfrm>
              <a:off x="6788" y="10267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7" name="Oval 23"/>
            <p:cNvSpPr>
              <a:spLocks noChangeArrowheads="1"/>
            </p:cNvSpPr>
            <p:nvPr/>
          </p:nvSpPr>
          <p:spPr bwMode="auto">
            <a:xfrm>
              <a:off x="6788" y="10825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8" name="Oval 24"/>
            <p:cNvSpPr>
              <a:spLocks noChangeArrowheads="1"/>
            </p:cNvSpPr>
            <p:nvPr/>
          </p:nvSpPr>
          <p:spPr bwMode="auto">
            <a:xfrm>
              <a:off x="6788" y="11382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49" name="Rectangle 25"/>
            <p:cNvSpPr>
              <a:spLocks noChangeArrowheads="1"/>
            </p:cNvSpPr>
            <p:nvPr/>
          </p:nvSpPr>
          <p:spPr bwMode="auto">
            <a:xfrm>
              <a:off x="4953" y="9292"/>
              <a:ext cx="2399" cy="83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0" name="Oval 26"/>
            <p:cNvSpPr>
              <a:spLocks noChangeArrowheads="1"/>
            </p:cNvSpPr>
            <p:nvPr/>
          </p:nvSpPr>
          <p:spPr bwMode="auto">
            <a:xfrm>
              <a:off x="5941" y="12218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4351" name="Text Box 27"/>
            <p:cNvSpPr txBox="1">
              <a:spLocks noChangeArrowheads="1"/>
            </p:cNvSpPr>
            <p:nvPr/>
          </p:nvSpPr>
          <p:spPr bwMode="auto">
            <a:xfrm>
              <a:off x="5800" y="9292"/>
              <a:ext cx="706" cy="41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/>
                <a:t>Д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eaLnBrk="1" hangingPunct="1"/>
            <a:r>
              <a:rPr lang="ru-RU" sz="2200" dirty="0" smtClean="0">
                <a:solidFill>
                  <a:srgbClr val="FF0000"/>
                </a:solidFill>
              </a:rPr>
              <a:t>Ваша готовность к собеседованию с работодателем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 smtClean="0">
              <a:solidFill>
                <a:schemeClr val="accent1"/>
              </a:solidFill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4313"/>
            <a:ext cx="8686800" cy="5373687"/>
          </a:xfrm>
        </p:spPr>
        <p:txBody>
          <a:bodyPr/>
          <a:lstStyle/>
          <a:p>
            <a:pPr marL="533400" indent="-533400" eaLnBrk="1" hangingPunct="1">
              <a:buFont typeface="Wingdings" pitchFamily="2" charset="2"/>
              <a:buNone/>
            </a:pPr>
            <a:r>
              <a:rPr lang="ru-RU" sz="2000" b="1" dirty="0" smtClean="0"/>
              <a:t>6</a:t>
            </a:r>
            <a:r>
              <a:rPr lang="ru-RU" sz="2000" b="1" dirty="0" smtClean="0">
                <a:solidFill>
                  <a:srgbClr val="002060"/>
                </a:solidFill>
              </a:rPr>
              <a:t>.   Укажите наименее выгодное для собеседования место за столом. Укажите цифру. 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000" b="1" dirty="0" smtClean="0"/>
              <a:t>             </a:t>
            </a:r>
          </a:p>
          <a:p>
            <a:pPr marL="533400" indent="-533400" eaLnBrk="1" hangingPunct="1"/>
            <a:endParaRPr lang="ru-RU" sz="2000" b="1" dirty="0" smtClean="0"/>
          </a:p>
          <a:p>
            <a:pPr marL="533400" indent="-533400" eaLnBrk="1" hangingPunct="1"/>
            <a:endParaRPr lang="ru-RU" sz="2000" b="1" dirty="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/>
            <a:endParaRPr lang="ru-RU" sz="2000" b="1" dirty="0" smtClean="0"/>
          </a:p>
          <a:p>
            <a:pPr marL="533400" indent="-533400" eaLnBrk="1" hangingPunct="1"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/>
            <a:endParaRPr lang="ru-RU" sz="2000" b="1" dirty="0" smtClean="0"/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000" b="1" dirty="0" smtClean="0"/>
              <a:t>7.   </a:t>
            </a:r>
            <a:r>
              <a:rPr lang="ru-RU" sz="2000" b="1" dirty="0" smtClean="0">
                <a:solidFill>
                  <a:srgbClr val="002060"/>
                </a:solidFill>
              </a:rPr>
              <a:t>В конце собеседования вам обещают позвонить в ближайшее время по поводу окончательного решения. Станете ли вы уточнять сроки звонка?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000" dirty="0" smtClean="0"/>
              <a:t>      А. Да</a:t>
            </a:r>
          </a:p>
          <a:p>
            <a:pPr marL="533400" indent="-533400" eaLnBrk="1" hangingPunct="1">
              <a:buFont typeface="Wingdings" pitchFamily="2" charset="2"/>
              <a:buNone/>
            </a:pPr>
            <a:r>
              <a:rPr lang="ru-RU" sz="2000" dirty="0" smtClean="0"/>
              <a:t>      Б. Нет, это неприлично</a:t>
            </a:r>
          </a:p>
        </p:txBody>
      </p:sp>
      <p:grpSp>
        <p:nvGrpSpPr>
          <p:cNvPr id="2" name="Group 28"/>
          <p:cNvGrpSpPr>
            <a:grpSpLocks noChangeAspect="1"/>
          </p:cNvGrpSpPr>
          <p:nvPr/>
        </p:nvGrpSpPr>
        <p:grpSpPr bwMode="auto">
          <a:xfrm>
            <a:off x="2987675" y="1916113"/>
            <a:ext cx="2400300" cy="2971800"/>
            <a:chOff x="4671" y="9013"/>
            <a:chExt cx="2964" cy="3623"/>
          </a:xfrm>
        </p:grpSpPr>
        <p:sp>
          <p:nvSpPr>
            <p:cNvPr id="15365" name="AutoShape 29"/>
            <p:cNvSpPr>
              <a:spLocks noChangeAspect="1" noChangeArrowheads="1"/>
            </p:cNvSpPr>
            <p:nvPr/>
          </p:nvSpPr>
          <p:spPr bwMode="auto">
            <a:xfrm>
              <a:off x="4671" y="9013"/>
              <a:ext cx="2964" cy="36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6" name="Rectangle 30"/>
            <p:cNvSpPr>
              <a:spLocks noChangeArrowheads="1"/>
            </p:cNvSpPr>
            <p:nvPr/>
          </p:nvSpPr>
          <p:spPr bwMode="auto">
            <a:xfrm>
              <a:off x="5659" y="10128"/>
              <a:ext cx="988" cy="1951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ru-RU" sz="1200" b="1"/>
                <a:t>1          7</a:t>
              </a:r>
            </a:p>
            <a:p>
              <a:endParaRPr lang="ru-RU" sz="1200" b="1"/>
            </a:p>
            <a:p>
              <a:endParaRPr lang="ru-RU" sz="1200" b="1"/>
            </a:p>
            <a:p>
              <a:r>
                <a:rPr lang="ru-RU" sz="1200" b="1"/>
                <a:t>2          6</a:t>
              </a:r>
            </a:p>
            <a:p>
              <a:endParaRPr lang="ru-RU" sz="1200" b="1"/>
            </a:p>
            <a:p>
              <a:endParaRPr lang="ru-RU" sz="1200" b="1"/>
            </a:p>
            <a:p>
              <a:r>
                <a:rPr lang="ru-RU" sz="1200" b="1"/>
                <a:t>3          5</a:t>
              </a:r>
            </a:p>
            <a:p>
              <a:r>
                <a:rPr lang="ru-RU" sz="1200" b="1"/>
                <a:t>       4</a:t>
              </a:r>
              <a:endParaRPr lang="ru-RU"/>
            </a:p>
          </p:txBody>
        </p:sp>
        <p:sp>
          <p:nvSpPr>
            <p:cNvPr id="15367" name="Oval 31"/>
            <p:cNvSpPr>
              <a:spLocks noChangeArrowheads="1"/>
            </p:cNvSpPr>
            <p:nvPr/>
          </p:nvSpPr>
          <p:spPr bwMode="auto">
            <a:xfrm>
              <a:off x="5235" y="10267"/>
              <a:ext cx="283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8" name="Oval 32"/>
            <p:cNvSpPr>
              <a:spLocks noChangeArrowheads="1"/>
            </p:cNvSpPr>
            <p:nvPr/>
          </p:nvSpPr>
          <p:spPr bwMode="auto">
            <a:xfrm>
              <a:off x="5235" y="10825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69" name="Oval 33"/>
            <p:cNvSpPr>
              <a:spLocks noChangeArrowheads="1"/>
            </p:cNvSpPr>
            <p:nvPr/>
          </p:nvSpPr>
          <p:spPr bwMode="auto">
            <a:xfrm>
              <a:off x="5235" y="11382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0" name="Oval 34"/>
            <p:cNvSpPr>
              <a:spLocks noChangeArrowheads="1"/>
            </p:cNvSpPr>
            <p:nvPr/>
          </p:nvSpPr>
          <p:spPr bwMode="auto">
            <a:xfrm>
              <a:off x="6788" y="10267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1" name="Oval 35"/>
            <p:cNvSpPr>
              <a:spLocks noChangeArrowheads="1"/>
            </p:cNvSpPr>
            <p:nvPr/>
          </p:nvSpPr>
          <p:spPr bwMode="auto">
            <a:xfrm>
              <a:off x="6788" y="10825"/>
              <a:ext cx="285" cy="278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2" name="Oval 36"/>
            <p:cNvSpPr>
              <a:spLocks noChangeArrowheads="1"/>
            </p:cNvSpPr>
            <p:nvPr/>
          </p:nvSpPr>
          <p:spPr bwMode="auto">
            <a:xfrm>
              <a:off x="6788" y="11382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3" name="Rectangle 37"/>
            <p:cNvSpPr>
              <a:spLocks noChangeArrowheads="1"/>
            </p:cNvSpPr>
            <p:nvPr/>
          </p:nvSpPr>
          <p:spPr bwMode="auto">
            <a:xfrm>
              <a:off x="4953" y="9292"/>
              <a:ext cx="2399" cy="836"/>
            </a:xfrm>
            <a:prstGeom prst="rect">
              <a:avLst/>
            </a:prstGeom>
            <a:solidFill>
              <a:srgbClr val="FFCC99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4" name="Oval 38"/>
            <p:cNvSpPr>
              <a:spLocks noChangeArrowheads="1"/>
            </p:cNvSpPr>
            <p:nvPr/>
          </p:nvSpPr>
          <p:spPr bwMode="auto">
            <a:xfrm>
              <a:off x="5941" y="12218"/>
              <a:ext cx="285" cy="279"/>
            </a:xfrm>
            <a:prstGeom prst="ellipse">
              <a:avLst/>
            </a:prstGeom>
            <a:solidFill>
              <a:srgbClr val="808080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5375" name="Text Box 39"/>
            <p:cNvSpPr txBox="1">
              <a:spLocks noChangeArrowheads="1"/>
            </p:cNvSpPr>
            <p:nvPr/>
          </p:nvSpPr>
          <p:spPr bwMode="auto">
            <a:xfrm>
              <a:off x="5800" y="9292"/>
              <a:ext cx="706" cy="418"/>
            </a:xfrm>
            <a:prstGeom prst="rect">
              <a:avLst/>
            </a:prstGeom>
            <a:solidFill>
              <a:srgbClr val="FF66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sz="2000"/>
                <a:t>Д</a:t>
              </a:r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400" dirty="0" smtClean="0">
                <a:solidFill>
                  <a:srgbClr val="FF0000"/>
                </a:solidFill>
              </a:rPr>
              <a:t>Ваша готовность к собеседованию с работодателем </a:t>
            </a: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5750" y="1428750"/>
            <a:ext cx="8858250" cy="5429250"/>
          </a:xfrm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ОТВЕТЫ.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1. Б.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2. Б.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3. А.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4. Б.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5. 1.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6. 4.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7. А.</a:t>
            </a: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0-4 балла</a:t>
            </a:r>
            <a:r>
              <a:rPr lang="ru-RU" sz="2000" dirty="0" smtClean="0"/>
              <a:t>: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вам необходимо усвоить элементарные правила делового этикета, от соблюдения которых зависит 80% успеха общения.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5-7 баллов</a:t>
            </a:r>
            <a:r>
              <a:rPr lang="ru-RU" sz="2000" dirty="0" smtClean="0"/>
              <a:t>: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вы способны справиться с ситуацией собеседования, т.к. умеете подать себя и знаете основные правила делового общения.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dirty="0" smtClean="0">
                <a:solidFill>
                  <a:srgbClr val="FF0000"/>
                </a:solidFill>
              </a:rPr>
              <a:t>ТИПИЧНЫЕ ВОПРОСЫ РАБОТОДАТЕЛЯ 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ТЕСТ. ЧАСТЬ </a:t>
            </a:r>
            <a:r>
              <a:rPr lang="en-US" sz="2000" b="1" dirty="0" smtClean="0">
                <a:solidFill>
                  <a:schemeClr val="tx1"/>
                </a:solidFill>
              </a:rPr>
              <a:t>II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</a:rPr>
              <a:t>1.   Почему вы выбрали именно нашу фирму?</a:t>
            </a:r>
            <a:endParaRPr lang="ru-RU" sz="200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А. В вашей фирме хорошая заработная плата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Б. Меня нигде не приняли на работу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В. Уверен, что в вашей фирме смогу профессионально    реализоваться </a:t>
            </a:r>
            <a:endParaRPr lang="ru-RU" sz="20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</a:rPr>
              <a:t>2.   Охарактеризуйте себя как личность.</a:t>
            </a:r>
            <a:endParaRPr lang="ru-RU" sz="200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А. Расскажете о жизненных планах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Б. Расскажете о своих интересах, хобби, политических  убеждениях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В. Расскажете о своих деловых качествах</a:t>
            </a:r>
            <a:endParaRPr lang="ru-RU" sz="2000" b="1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smtClean="0">
                <a:solidFill>
                  <a:srgbClr val="002060"/>
                </a:solidFill>
              </a:rPr>
              <a:t>3.   Что вам известно о нашей фирме?</a:t>
            </a:r>
            <a:endParaRPr lang="ru-RU" sz="200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А. Я еще не успел навести справки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Б. Я знаю, чем занимается и торгует ваша фирма, какое место принадлежит ей на рынке труда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smtClean="0"/>
              <a:t>      В. Я знаю, что в последнее время место вашей фирмы на рынке труда немного пошатнулось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dirty="0" smtClean="0">
                <a:solidFill>
                  <a:srgbClr val="FF0000"/>
                </a:solidFill>
              </a:rPr>
              <a:t>ТИПИЧНЫЕ ВОПРОСЫ РАБОТОДАТЕЛЯ</a:t>
            </a:r>
            <a:r>
              <a:rPr lang="ru-RU" sz="2000" b="1" dirty="0" smtClean="0">
                <a:solidFill>
                  <a:srgbClr val="FF0000"/>
                </a:solidFill>
              </a:rPr>
              <a:t/>
            </a:r>
            <a:br>
              <a:rPr lang="ru-RU" sz="2000" b="1" dirty="0" smtClean="0">
                <a:solidFill>
                  <a:srgbClr val="FF0000"/>
                </a:solidFill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r>
              <a:rPr lang="ru-RU" sz="2000" b="1" dirty="0" smtClean="0">
                <a:solidFill>
                  <a:schemeClr val="tx1"/>
                </a:solidFill>
              </a:rPr>
              <a:t>ТЕСТ. ЧАСТЬ </a:t>
            </a:r>
            <a:r>
              <a:rPr lang="en-US" sz="2000" b="1" dirty="0" smtClean="0">
                <a:solidFill>
                  <a:schemeClr val="tx1"/>
                </a:solidFill>
              </a:rPr>
              <a:t>II</a:t>
            </a: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4.   Вам нравится работать в команде?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А. Очень нравится 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Б. Я с гораздо большим удовольствием показал бы, на что способен в одиночку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В. Я работаю в одиночку, потому что от людей устаю</a:t>
            </a: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5.   Почему вы ушли с прежнего места работы?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А. Возник конфликт с руководством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Б. Назрел конфликт с некоторыми членами коллектива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В. Не было достаточных возможностей для качественной профессиональной реализации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Г. На прежнем месте работы было скучно</a:t>
            </a: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002060"/>
                </a:solidFill>
              </a:rPr>
              <a:t>6.   Что вы предпримите, если начальник порвет ваш отчет?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А. Сделаю 20 копий отчетов на всякий случай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Б. Скажу начальнику все, что о нем думаю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      В. Следующий отчет </a:t>
            </a:r>
            <a:r>
              <a:rPr lang="ru-RU" sz="2000" dirty="0" err="1" smtClean="0"/>
              <a:t>заламинирую</a:t>
            </a:r>
            <a:endParaRPr lang="ru-RU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ru-RU" sz="2000" dirty="0" smtClean="0">
                <a:solidFill>
                  <a:srgbClr val="FF0000"/>
                </a:solidFill>
              </a:rPr>
              <a:t>ТИПИЧНЫЕ ВОПРОСЫ РАБОТОДАТЕЛЯ</a:t>
            </a:r>
            <a:r>
              <a:rPr lang="ru-RU" sz="2400" b="1" dirty="0" smtClean="0">
                <a:solidFill>
                  <a:srgbClr val="FF0000"/>
                </a:solidFill>
              </a:rPr>
              <a:t/>
            </a:r>
            <a:br>
              <a:rPr lang="ru-RU" sz="2400" b="1" dirty="0" smtClean="0">
                <a:solidFill>
                  <a:srgbClr val="FF0000"/>
                </a:solidFill>
              </a:rPr>
            </a:br>
            <a:endParaRPr lang="ru-RU" sz="2400" b="1" dirty="0" smtClean="0">
              <a:solidFill>
                <a:srgbClr val="FF0000"/>
              </a:solidFill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86800" cy="5257800"/>
          </a:xfrm>
        </p:spPr>
        <p:txBody>
          <a:bodyPr/>
          <a:lstStyle/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ОТВЕТЫ.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1. В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2. В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3. Б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4. А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5. В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6. А или В</a:t>
            </a:r>
          </a:p>
          <a:p>
            <a:pPr marL="533400" indent="-53340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0-3 балла</a:t>
            </a:r>
            <a:r>
              <a:rPr lang="ru-RU" sz="2000" dirty="0" smtClean="0"/>
              <a:t>: вам будет трудно создать о себе благоприятное впечатление и убедить работодателя принять на работу именно вас. Помните, что на собеседовании вы должны уметь подать себя в выгодном свете и не оставить сомнения о себе как о хорошем потенциальном работнике.</a:t>
            </a:r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dirty="0" smtClean="0"/>
          </a:p>
          <a:p>
            <a:pPr marL="533400" indent="-533400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dirty="0" smtClean="0">
                <a:solidFill>
                  <a:srgbClr val="FF6600"/>
                </a:solidFill>
              </a:rPr>
              <a:t>4-6 баллов</a:t>
            </a:r>
            <a:r>
              <a:rPr lang="ru-RU" sz="2000" dirty="0" smtClean="0"/>
              <a:t>: вы умеете составить о себе самое выгодное впечатление и затмить конкурентов. Вас примут, если фирма располагает вакансиями, и если кто-то не оказался впереди вас.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72" y="500042"/>
            <a:ext cx="821537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Что такое собеседование?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928802"/>
            <a:ext cx="84296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Собеседование ― это встреча с потенциальным работодателем или его представителем при приеме на работу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221354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000372"/>
            <a:ext cx="842965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Цель собеседования - познакомиться и понять, насколько работодатель и соискатель подходят друг другу, а также обсудить детали сотрудничества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3499428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Шаги по подготовке к собеседованию: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71678"/>
            <a:ext cx="242889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Уточнение целей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2213520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857496"/>
            <a:ext cx="51435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Фокусирование своих сильных сторон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2999362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643314"/>
            <a:ext cx="46434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Сбор информации о предприятии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5400000">
            <a:off x="72416" y="3785180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429132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Подготовка необходимых документов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Равнобедренный треугольник 10"/>
          <p:cNvSpPr/>
          <p:nvPr/>
        </p:nvSpPr>
        <p:spPr>
          <a:xfrm rot="5400000">
            <a:off x="72416" y="4570998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5214950"/>
            <a:ext cx="828680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Подготовка к ответам на вопросы работодателя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72416" y="5356816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рямоугольник 13"/>
          <p:cNvSpPr/>
          <p:nvPr/>
        </p:nvSpPr>
        <p:spPr>
          <a:xfrm>
            <a:off x="571472" y="6072206"/>
            <a:ext cx="300039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Оттачивание имиджа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72416" y="614263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Внешний </a:t>
            </a:r>
            <a:r>
              <a:rPr lang="ru-RU" sz="3200" b="1" dirty="0" smtClean="0">
                <a:solidFill>
                  <a:schemeClr val="bg1"/>
                </a:solidFill>
              </a:rPr>
              <a:t>вид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71678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Вы должны быть хорошо одеты и выглядеть ухоженным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2213520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857496"/>
            <a:ext cx="857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Опрятный современный деловой костюм ― лучший способ произвести хорошее впечатление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3142237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857628"/>
            <a:ext cx="807246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Собираясь на важную встречу, не стоит надевать будничную или неформальную одежду, потому что такой вид может вызвать раздражение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5400000">
            <a:off x="72416" y="4285246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В процессе собеседования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928802"/>
            <a:ext cx="857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Сядьте на собеседование с работодателем на одном уровне, то есть друг напротив друга, чтобы создать удобное пространство для общения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857496"/>
            <a:ext cx="42862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Говорите спокойно и уверенно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500438"/>
            <a:ext cx="807246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Не впадайте в панику и не вступайте в дискуссии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143380"/>
            <a:ext cx="857252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Умеренная и уместная жестикуляция на собеседование делает вашу речь более убедительной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5072074"/>
            <a:ext cx="857252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solidFill>
                  <a:schemeClr val="bg1"/>
                </a:solidFill>
              </a:rPr>
              <a:t>Если Вы улыбаетесь на собеседование, то у Вас больше шансов показаться благополучным и уверенным в себе человеком. Однако, не следует улыбаться постоянно</a:t>
            </a:r>
            <a:endParaRPr lang="ru-RU" sz="2000" dirty="0">
              <a:solidFill>
                <a:schemeClr val="bg1"/>
              </a:solidFill>
            </a:endParaRPr>
          </a:p>
        </p:txBody>
      </p:sp>
      <p:sp>
        <p:nvSpPr>
          <p:cNvPr id="12" name="Нашивка 11"/>
          <p:cNvSpPr/>
          <p:nvPr/>
        </p:nvSpPr>
        <p:spPr>
          <a:xfrm rot="5400000">
            <a:off x="142844" y="2071678"/>
            <a:ext cx="500066" cy="35719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5" name="Нашивка 14"/>
          <p:cNvSpPr/>
          <p:nvPr/>
        </p:nvSpPr>
        <p:spPr>
          <a:xfrm rot="5400000">
            <a:off x="142844" y="2857496"/>
            <a:ext cx="500066" cy="35719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6" name="Нашивка 15"/>
          <p:cNvSpPr/>
          <p:nvPr/>
        </p:nvSpPr>
        <p:spPr>
          <a:xfrm rot="5400000">
            <a:off x="142844" y="3571876"/>
            <a:ext cx="500066" cy="35719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7" name="Нашивка 16"/>
          <p:cNvSpPr/>
          <p:nvPr/>
        </p:nvSpPr>
        <p:spPr>
          <a:xfrm rot="5400000">
            <a:off x="142844" y="4357694"/>
            <a:ext cx="500066" cy="35719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18" name="Нашивка 17"/>
          <p:cNvSpPr/>
          <p:nvPr/>
        </p:nvSpPr>
        <p:spPr>
          <a:xfrm>
            <a:off x="142844" y="5357826"/>
            <a:ext cx="500066" cy="357190"/>
          </a:xfrm>
          <a:prstGeom prst="chevron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6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Типичные ошибки на </a:t>
            </a:r>
            <a:r>
              <a:rPr lang="ru-RU" sz="3200" b="1" dirty="0" smtClean="0">
                <a:solidFill>
                  <a:schemeClr val="bg1"/>
                </a:solidFill>
              </a:rPr>
              <a:t>собеседовании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643050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Опоздание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1784892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500306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Неподходящий внешний вид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257073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286124"/>
            <a:ext cx="8072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Жевание, курение, похмельный синдром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5400000">
            <a:off x="72416" y="3356552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071942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Не отключенный мобильный телефон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71472" y="4857760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Зажатость и стеснительность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571472" y="5643578"/>
            <a:ext cx="8072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Незнание своих сильных и слабых качеств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72416" y="4142370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Равнобедренный треугольник 13"/>
          <p:cNvSpPr/>
          <p:nvPr/>
        </p:nvSpPr>
        <p:spPr>
          <a:xfrm rot="5400000">
            <a:off x="72416" y="4928188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Равнобедренный треугольник 14"/>
          <p:cNvSpPr/>
          <p:nvPr/>
        </p:nvSpPr>
        <p:spPr>
          <a:xfrm rot="5400000">
            <a:off x="72416" y="5714006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71543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Г</a:t>
            </a:r>
            <a:r>
              <a:rPr lang="ru-RU" sz="3200" b="1" dirty="0" smtClean="0">
                <a:solidFill>
                  <a:schemeClr val="bg1"/>
                </a:solidFill>
              </a:rPr>
              <a:t>отовы </a:t>
            </a:r>
            <a:r>
              <a:rPr lang="ru-RU" sz="3200" b="1" dirty="0" smtClean="0">
                <a:solidFill>
                  <a:schemeClr val="bg1"/>
                </a:solidFill>
              </a:rPr>
              <a:t>к каверзным </a:t>
            </a:r>
            <a:r>
              <a:rPr lang="ru-RU" sz="3200" b="1" dirty="0" smtClean="0">
                <a:solidFill>
                  <a:schemeClr val="bg1"/>
                </a:solidFill>
              </a:rPr>
              <a:t>вопросам работодателя?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2000240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Какова причина вашего ухода с предыдущего места работы?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2142082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714620"/>
            <a:ext cx="85725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Можем ли мы быть уверенными, что Вы не сбежите при первой же возможности?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292792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571472" y="3786190"/>
            <a:ext cx="807246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Как я узнаю, что Вы лучший кандидат?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9" name="Равнобедренный треугольник 8"/>
          <p:cNvSpPr/>
          <p:nvPr/>
        </p:nvSpPr>
        <p:spPr>
          <a:xfrm rot="5400000">
            <a:off x="72416" y="3856618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571472" y="4500570"/>
            <a:ext cx="857252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Могу ли я поговорить с кем-нибудь, кому Вы не нравитесь?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3" name="Равнобедренный треугольник 12"/>
          <p:cNvSpPr/>
          <p:nvPr/>
        </p:nvSpPr>
        <p:spPr>
          <a:xfrm rot="5400000">
            <a:off x="72416" y="471387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500042"/>
            <a:ext cx="864399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bg1"/>
                </a:solidFill>
              </a:rPr>
              <a:t>Попытка не пытка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472" y="1500174"/>
            <a:ext cx="857252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Даже если вас не приняли на работу - не беда. С каждым собеседованием будет расти Ваш опыт и умение презентовать себя правильно.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5" name="Равнобедренный треугольник 4"/>
          <p:cNvSpPr/>
          <p:nvPr/>
        </p:nvSpPr>
        <p:spPr>
          <a:xfrm rot="5400000">
            <a:off x="72416" y="1713478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3214686"/>
            <a:ext cx="857252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Собираясь на следующее собеседование, постарайтесь подготовиться лучше. Если интервьюер на прощание дает вам полезные советы о том, что Вам стоит изменить в себе или своем поведении - не обижайтесь, а внимательно их выслушайте.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7" name="Равнобедренный треугольник 6"/>
          <p:cNvSpPr/>
          <p:nvPr/>
        </p:nvSpPr>
        <p:spPr>
          <a:xfrm rot="5400000">
            <a:off x="72416" y="399949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>
            <a:off x="642910" y="5357826"/>
            <a:ext cx="850109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Проанализируйте, что стало причиной неудачи: недостаточная квалификация, завышенная самооценка, плохой внешний вид ,угрюмость или просто опоздание на собеседование.</a:t>
            </a:r>
            <a:endParaRPr lang="ru-RU" sz="2400" dirty="0">
              <a:solidFill>
                <a:schemeClr val="bg1"/>
              </a:solidFill>
            </a:endParaRPr>
          </a:p>
        </p:txBody>
      </p:sp>
      <p:sp>
        <p:nvSpPr>
          <p:cNvPr id="12" name="Равнобедренный треугольник 11"/>
          <p:cNvSpPr/>
          <p:nvPr/>
        </p:nvSpPr>
        <p:spPr>
          <a:xfrm rot="5400000">
            <a:off x="72416" y="5785444"/>
            <a:ext cx="714380" cy="287772"/>
          </a:xfrm>
          <a:prstGeom prst="triangle">
            <a:avLst>
              <a:gd name="adj" fmla="val 50962"/>
            </a:avLst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57166"/>
            <a:ext cx="8229600" cy="1060472"/>
          </a:xfrm>
        </p:spPr>
        <p:txBody>
          <a:bodyPr>
            <a:noAutofit/>
          </a:bodyPr>
          <a:lstStyle/>
          <a:p>
            <a:r>
              <a:rPr lang="ru-RU" sz="2000" dirty="0" smtClean="0">
                <a:solidFill>
                  <a:schemeClr val="hlink"/>
                </a:solidFill>
              </a:rPr>
              <a:t/>
            </a:r>
            <a:br>
              <a:rPr lang="ru-RU" sz="2000" dirty="0" smtClean="0">
                <a:solidFill>
                  <a:schemeClr val="hlink"/>
                </a:solidFill>
              </a:rPr>
            </a:br>
            <a:r>
              <a:rPr lang="ru-RU" sz="2000" dirty="0" smtClean="0">
                <a:solidFill>
                  <a:schemeClr val="hlink"/>
                </a:solidFill>
              </a:rPr>
              <a:t/>
            </a:r>
            <a:br>
              <a:rPr lang="ru-RU" sz="2000" dirty="0" smtClean="0">
                <a:solidFill>
                  <a:schemeClr val="hlink"/>
                </a:solidFill>
              </a:rPr>
            </a:br>
            <a:r>
              <a:rPr lang="ru-RU" sz="2000" dirty="0" smtClean="0">
                <a:solidFill>
                  <a:schemeClr val="hlink"/>
                </a:solidFill>
              </a:rPr>
              <a:t/>
            </a:r>
            <a:br>
              <a:rPr lang="ru-RU" sz="2000" dirty="0" smtClean="0">
                <a:solidFill>
                  <a:schemeClr val="hlink"/>
                </a:solidFill>
              </a:rPr>
            </a:br>
            <a:r>
              <a:rPr lang="ru-RU" sz="2000" dirty="0" smtClean="0">
                <a:solidFill>
                  <a:schemeClr val="hlink"/>
                </a:solidFill>
              </a:rPr>
              <a:t/>
            </a:r>
            <a:br>
              <a:rPr lang="ru-RU" sz="2000" dirty="0" smtClean="0">
                <a:solidFill>
                  <a:schemeClr val="hlink"/>
                </a:solidFill>
              </a:rPr>
            </a:br>
            <a:r>
              <a:rPr lang="ru-RU" sz="2000" dirty="0" smtClean="0">
                <a:solidFill>
                  <a:schemeClr val="hlink"/>
                </a:solidFill>
              </a:rPr>
              <a:t/>
            </a:r>
            <a:br>
              <a:rPr lang="ru-RU" sz="2000" dirty="0" smtClean="0">
                <a:solidFill>
                  <a:schemeClr val="hlink"/>
                </a:solidFill>
              </a:rPr>
            </a:br>
            <a:r>
              <a:rPr lang="ru-RU" sz="2000" dirty="0" smtClean="0">
                <a:solidFill>
                  <a:srgbClr val="FF0000"/>
                </a:solidFill>
                <a:latin typeface="Verdana" pitchFamily="34" charset="0"/>
              </a:rPr>
              <a:t> Ваша готовность к собеседованию с работодателем </a:t>
            </a: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ru-RU" sz="2000" b="1" dirty="0" smtClean="0"/>
              <a:t> ТЕСТ. ЧАСТЬ </a:t>
            </a:r>
            <a:r>
              <a:rPr lang="en-US" sz="2000" b="1" dirty="0" smtClean="0"/>
              <a:t>I</a:t>
            </a:r>
            <a:r>
              <a:rPr lang="ru-RU" sz="2000" b="1" dirty="0" smtClean="0"/>
              <a:t>.</a:t>
            </a:r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2000" b="1" dirty="0" smtClean="0">
                <a:solidFill>
                  <a:schemeClr val="hlink"/>
                </a:solidFill>
              </a:rPr>
              <a:t/>
            </a:r>
            <a:br>
              <a:rPr lang="ru-RU" sz="2000" b="1" dirty="0" smtClean="0">
                <a:solidFill>
                  <a:schemeClr val="hlink"/>
                </a:solidFill>
              </a:rPr>
            </a:br>
            <a: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  <a:t/>
            </a:r>
            <a:br>
              <a:rPr lang="ru-RU" sz="2000" b="1" dirty="0" smtClean="0">
                <a:solidFill>
                  <a:srgbClr val="FF0000"/>
                </a:solidFill>
                <a:latin typeface="Verdana" pitchFamily="34" charset="0"/>
              </a:rPr>
            </a:br>
            <a:r>
              <a:rPr lang="ru-RU" sz="2000" b="1" dirty="0" smtClean="0"/>
              <a:t/>
            </a:r>
            <a:br>
              <a:rPr lang="ru-RU" sz="2000" b="1" dirty="0" smtClean="0"/>
            </a:br>
            <a:endParaRPr lang="ru-RU" sz="2000" b="1" dirty="0" smtClean="0">
              <a:solidFill>
                <a:schemeClr val="tx1"/>
              </a:solidFill>
            </a:endParaRP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9388" y="1857364"/>
            <a:ext cx="8964612" cy="7015175"/>
          </a:xfrm>
        </p:spPr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 1. </a:t>
            </a:r>
            <a:r>
              <a:rPr lang="ru-RU" sz="2000" b="1" dirty="0" smtClean="0">
                <a:solidFill>
                  <a:srgbClr val="002060"/>
                </a:solidFill>
              </a:rPr>
              <a:t>Собеседование назначено на 11-00. Вы подойдете: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А. К 10-30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Б. К 10-50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В. К 11-00</a:t>
            </a:r>
            <a:endParaRPr lang="ru-RU" sz="2000" b="1" dirty="0" smtClean="0"/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 2. </a:t>
            </a:r>
            <a:r>
              <a:rPr lang="ru-RU" sz="2000" b="1" dirty="0" smtClean="0">
                <a:solidFill>
                  <a:srgbClr val="002060"/>
                </a:solidFill>
              </a:rPr>
              <a:t>Вы первым протянете руку работодателю для    приветствия  или прощания: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А. Да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Б. Нет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b="1" dirty="0" smtClean="0"/>
              <a:t>    3.</a:t>
            </a:r>
            <a:r>
              <a:rPr lang="ru-RU" sz="2400" b="1" dirty="0" smtClean="0"/>
              <a:t> </a:t>
            </a:r>
            <a:r>
              <a:rPr lang="ru-RU" sz="2000" b="1" dirty="0" smtClean="0">
                <a:solidFill>
                  <a:srgbClr val="002060"/>
                </a:solidFill>
              </a:rPr>
              <a:t>Вы заранее узнаете ФИО работодателя:</a:t>
            </a:r>
            <a:endParaRPr lang="ru-RU" sz="2000" dirty="0" smtClean="0">
              <a:solidFill>
                <a:srgbClr val="002060"/>
              </a:solidFill>
            </a:endParaRP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А. Да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Б. Узнаю в процессе собеседования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000" dirty="0" smtClean="0"/>
              <a:t>       В. Нет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99</TotalTime>
  <Words>995</Words>
  <Application>Microsoft Office PowerPoint</Application>
  <PresentationFormat>Экран (4:3)</PresentationFormat>
  <Paragraphs>141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      Ваша готовность к собеседованию с работодателем    ТЕСТ. ЧАСТЬ I.      </vt:lpstr>
      <vt:lpstr>Ваша готовность к собеседованию с работодателем</vt:lpstr>
      <vt:lpstr>Ваша готовность к собеседованию с работодателем   </vt:lpstr>
      <vt:lpstr>Ваша готовность к собеседованию с работодателем  </vt:lpstr>
      <vt:lpstr>ТИПИЧНЫЕ ВОПРОСЫ РАБОТОДАТЕЛЯ   ТЕСТ. ЧАСТЬ II</vt:lpstr>
      <vt:lpstr>ТИПИЧНЫЕ ВОПРОСЫ РАБОТОДАТЕЛЯ  ТЕСТ. ЧАСТЬ II</vt:lpstr>
      <vt:lpstr>ТИПИЧНЫЕ ВОПРОСЫ РАБОТОДАТЕЛЯ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pc_3</dc:creator>
  <cp:lastModifiedBy>Metod</cp:lastModifiedBy>
  <cp:revision>14</cp:revision>
  <dcterms:created xsi:type="dcterms:W3CDTF">2024-06-04T10:21:19Z</dcterms:created>
  <dcterms:modified xsi:type="dcterms:W3CDTF">2024-06-06T08:24:33Z</dcterms:modified>
</cp:coreProperties>
</file>