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6" r:id="rId5"/>
    <p:sldId id="259" r:id="rId6"/>
    <p:sldId id="262" r:id="rId7"/>
    <p:sldId id="260" r:id="rId8"/>
    <p:sldId id="261" r:id="rId9"/>
    <p:sldId id="263" r:id="rId10"/>
    <p:sldId id="264" r:id="rId11"/>
    <p:sldId id="265" r:id="rId1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B6C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5" d="100"/>
          <a:sy n="75" d="100"/>
        </p:scale>
        <p:origin x="-1152" y="-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5E7813-3986-4110-B289-32E3F3455AA8}" type="datetimeFigureOut">
              <a:rPr lang="ru-RU" smtClean="0"/>
              <a:pPr/>
              <a:t>06.06.2024</a:t>
            </a:fld>
            <a:endParaRPr lang="ru-RU" dirty="0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 dirty="0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57163-FC97-4972-936C-52A28350D663}" type="slidenum">
              <a:rPr lang="ru-RU" smtClean="0"/>
              <a:pPr/>
              <a:t>‹#›</a:t>
            </a:fld>
            <a:endParaRPr lang="ru-RU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4" name="Picture 4" descr="Picture background"/>
          <p:cNvPicPr>
            <a:picLocks noChangeAspect="1" noChangeArrowheads="1"/>
          </p:cNvPicPr>
          <p:nvPr/>
        </p:nvPicPr>
        <p:blipFill>
          <a:blip r:embed="rId2" cstate="print">
            <a:lum bright="-60000"/>
          </a:blip>
          <a:srcRect/>
          <a:stretch>
            <a:fillRect/>
          </a:stretch>
        </p:blipFill>
        <p:spPr bwMode="auto">
          <a:xfrm>
            <a:off x="-214346" y="0"/>
            <a:ext cx="9144000" cy="6858000"/>
          </a:xfrm>
          <a:prstGeom prst="rect">
            <a:avLst/>
          </a:prstGeom>
          <a:noFill/>
        </p:spPr>
      </p:pic>
      <p:sp>
        <p:nvSpPr>
          <p:cNvPr id="4" name="TextBox 3"/>
          <p:cNvSpPr txBox="1"/>
          <p:nvPr/>
        </p:nvSpPr>
        <p:spPr>
          <a:xfrm>
            <a:off x="0" y="285728"/>
            <a:ext cx="885828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Составление резюме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285720" y="1714488"/>
            <a:ext cx="8572560" cy="22313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</a:rPr>
              <a:t>Резюме </a:t>
            </a:r>
            <a:r>
              <a:rPr lang="ru-RU" sz="2700" dirty="0" smtClean="0">
                <a:solidFill>
                  <a:schemeClr val="bg1"/>
                </a:solidFill>
              </a:rPr>
              <a:t>— </a:t>
            </a:r>
            <a:r>
              <a:rPr lang="ru-RU" sz="28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C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краткая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00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</a:t>
            </a:r>
            <a:r>
              <a:rPr lang="ru-RU" sz="2800" dirty="0" err="1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самопрезентация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 в письменной </a:t>
            </a:r>
            <a:r>
              <a:rPr lang="ru-RU" sz="28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форме.</a:t>
            </a:r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800" dirty="0" smtClean="0">
              <a:ln w="18415" cmpd="sng">
                <a:solidFill>
                  <a:srgbClr val="FFFFFF"/>
                </a:solidFill>
                <a:prstDash val="solid"/>
              </a:ln>
              <a:solidFill>
                <a:srgbClr val="FFFFFF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</a:endParaRPr>
          </a:p>
          <a:p>
            <a:endParaRPr lang="ru-RU" sz="2700" dirty="0">
              <a:solidFill>
                <a:schemeClr val="bg1"/>
              </a:solidFill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285720" y="3143248"/>
            <a:ext cx="8858280" cy="13388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700" b="1" dirty="0" smtClean="0">
                <a:solidFill>
                  <a:schemeClr val="bg1"/>
                </a:solidFill>
              </a:rPr>
              <a:t>Резюме </a:t>
            </a:r>
            <a:r>
              <a:rPr lang="ru-RU" sz="2700" dirty="0" smtClean="0">
                <a:solidFill>
                  <a:schemeClr val="bg1"/>
                </a:solidFill>
              </a:rPr>
              <a:t>—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информация о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Ваших </a:t>
            </a:r>
            <a:r>
              <a:rPr lang="ru-RU" sz="27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FF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</a:rPr>
              <a:t>профессиональных навыках, достижениях и личностных качествах, которые смогут заинтересовать потенциального работодателя.</a:t>
            </a:r>
            <a:endParaRPr lang="ru-RU" sz="27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79296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Ваши требования к зарплате должны быть: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50030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857252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Гибкими.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Используйте фразы: «Заработная плата подлежит обсуждению», «Ожидания зависят от пакета вознаграждения и условий работы».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20" y="4786322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4500570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Обоснованными.</a:t>
            </a:r>
            <a:r>
              <a:rPr lang="ru-RU" sz="2400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Изучите рынок. Ваши притязания не должны слишком выбиваться в меньшую или в большую сторону.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3714752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3429000"/>
            <a:ext cx="857252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Аргументированными.</a:t>
            </a:r>
            <a:r>
              <a:rPr lang="ru-RU" sz="2400" b="1" dirty="0">
                <a:solidFill>
                  <a:schemeClr val="bg1"/>
                </a:solidFill>
              </a:rPr>
              <a:t> </a:t>
            </a:r>
            <a:r>
              <a:rPr lang="ru-RU" sz="2400" dirty="0" smtClean="0">
                <a:solidFill>
                  <a:schemeClr val="bg1"/>
                </a:solidFill>
              </a:rPr>
              <a:t>Докажите, что достойны денег, которые просите.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Picture background"/>
          <p:cNvPicPr>
            <a:picLocks noChangeAspect="1" noChangeArrowheads="1"/>
          </p:cNvPicPr>
          <p:nvPr/>
        </p:nvPicPr>
        <p:blipFill>
          <a:blip r:embed="rId2" cstate="print"/>
          <a:srcRect l="999" t="2119" r="1998" b="2119"/>
          <a:stretch>
            <a:fillRect/>
          </a:stretch>
        </p:blipFill>
        <p:spPr bwMode="auto">
          <a:xfrm>
            <a:off x="142844" y="142852"/>
            <a:ext cx="5214974" cy="6572296"/>
          </a:xfrm>
          <a:prstGeom prst="rect">
            <a:avLst/>
          </a:prstGeom>
          <a:noFill/>
        </p:spPr>
      </p:pic>
      <p:sp>
        <p:nvSpPr>
          <p:cNvPr id="7" name="TextBox 6"/>
          <p:cNvSpPr txBox="1"/>
          <p:nvPr/>
        </p:nvSpPr>
        <p:spPr>
          <a:xfrm>
            <a:off x="5357818" y="142852"/>
            <a:ext cx="3786182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3600" dirty="0" smtClean="0">
                <a:solidFill>
                  <a:schemeClr val="bg1"/>
                </a:solidFill>
              </a:rPr>
              <a:t>Так может выглядеть грамотно составленное резюме</a:t>
            </a:r>
            <a:endParaRPr lang="ru-RU" sz="36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92971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Цели резюме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14311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Овал 5"/>
          <p:cNvSpPr/>
          <p:nvPr/>
        </p:nvSpPr>
        <p:spPr>
          <a:xfrm>
            <a:off x="285720" y="357187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Овал 6"/>
          <p:cNvSpPr/>
          <p:nvPr/>
        </p:nvSpPr>
        <p:spPr>
          <a:xfrm>
            <a:off x="285720" y="285749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2000240"/>
            <a:ext cx="364333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Коротко рассказать о себе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571472" y="271462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Показать, что Вы соответствуете вакансии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71472" y="3429000"/>
            <a:ext cx="47149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Привлечь внимание работодателя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571472" y="4143380"/>
            <a:ext cx="564360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Получить приглашение на собеседование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5720" y="428625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Цели работодателя при получении резюме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14311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357187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285749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000240"/>
            <a:ext cx="81439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Оценить, соответствуете ли Вы вакансии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714620"/>
            <a:ext cx="857252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Получить представление о Ваших профессиональных навыках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429000"/>
            <a:ext cx="41434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Пригласить на собеседование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23728" y="476672"/>
            <a:ext cx="5400600" cy="477054"/>
          </a:xfrm>
          <a:prstGeom prst="rect">
            <a:avLst/>
          </a:prstGeom>
          <a:solidFill>
            <a:schemeClr val="bg2">
              <a:lumMod val="75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500" b="1" dirty="0">
                <a:solidFill>
                  <a:srgbClr val="00206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ТРЕБОВАНИЯ К РЕЗЮМЕ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2153292" y="1326265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краткость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2123728" y="1916832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конкретность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2139093" y="2564904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целенаправленность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2123728" y="3140968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позитивность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2123728" y="3861048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уникальность</a:t>
            </a:r>
          </a:p>
        </p:txBody>
      </p:sp>
      <p:sp>
        <p:nvSpPr>
          <p:cNvPr id="8" name="TextBox 7"/>
          <p:cNvSpPr txBox="1"/>
          <p:nvPr/>
        </p:nvSpPr>
        <p:spPr>
          <a:xfrm>
            <a:off x="2123728" y="4509120"/>
            <a:ext cx="2592288" cy="400110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грамотность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2153292" y="5229195"/>
            <a:ext cx="2592288" cy="707886"/>
          </a:xfrm>
          <a:prstGeom prst="rect">
            <a:avLst/>
          </a:prstGeom>
          <a:solidFill>
            <a:schemeClr val="accent5">
              <a:lumMod val="40000"/>
              <a:lumOff val="60000"/>
            </a:schemeClr>
          </a:solidFill>
          <a:ln>
            <a:noFill/>
          </a:ln>
          <a:effectLst>
            <a:outerShdw blurRad="107950" dist="12700" dir="5400000" algn="ctr">
              <a:srgbClr val="000000"/>
            </a:outerShdw>
          </a:effectLst>
          <a:scene3d>
            <a:camera prst="orthographicFront">
              <a:rot lat="0" lon="0" rev="0"/>
            </a:camera>
            <a:lightRig rig="soft" dir="t">
              <a:rot lat="0" lon="0" rev="0"/>
            </a:lightRig>
          </a:scene3d>
          <a:sp3d contourW="44450" prstMaterial="matte">
            <a:bevelT w="63500" h="63500" prst="artDeco"/>
            <a:contourClr>
              <a:srgbClr val="FFFFFF"/>
            </a:contourClr>
          </a:sp3d>
        </p:spPr>
        <p:txBody>
          <a:bodyPr>
            <a:spAutoFit/>
          </a:bodyPr>
          <a:lstStyle/>
          <a:p>
            <a:pPr algn="ctr">
              <a:defRPr/>
            </a:pPr>
            <a:r>
              <a:rPr lang="ru-RU" sz="2000" dirty="0">
                <a:solidFill>
                  <a:srgbClr val="7030A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Официально-деловой стиль</a:t>
            </a:r>
          </a:p>
        </p:txBody>
      </p:sp>
      <p:cxnSp>
        <p:nvCxnSpPr>
          <p:cNvPr id="11" name="Прямая соединительная линия 10"/>
          <p:cNvCxnSpPr/>
          <p:nvPr/>
        </p:nvCxnSpPr>
        <p:spPr>
          <a:xfrm>
            <a:off x="6372225" y="1052513"/>
            <a:ext cx="0" cy="4376737"/>
          </a:xfrm>
          <a:prstGeom prst="lin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 стрелкой 12"/>
          <p:cNvCxnSpPr/>
          <p:nvPr/>
        </p:nvCxnSpPr>
        <p:spPr>
          <a:xfrm flipH="1">
            <a:off x="4745038" y="1525588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 стрелкой 13"/>
          <p:cNvCxnSpPr/>
          <p:nvPr/>
        </p:nvCxnSpPr>
        <p:spPr>
          <a:xfrm flipH="1">
            <a:off x="4730750" y="2116138"/>
            <a:ext cx="1627188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5" name="Прямая со стрелкой 14"/>
          <p:cNvCxnSpPr/>
          <p:nvPr/>
        </p:nvCxnSpPr>
        <p:spPr>
          <a:xfrm flipH="1">
            <a:off x="4745038" y="2770188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 flipH="1">
            <a:off x="4745038" y="3341688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 стрелкой 16"/>
          <p:cNvCxnSpPr/>
          <p:nvPr/>
        </p:nvCxnSpPr>
        <p:spPr>
          <a:xfrm flipH="1">
            <a:off x="4745038" y="4033838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/>
          <p:nvPr/>
        </p:nvCxnSpPr>
        <p:spPr>
          <a:xfrm flipH="1">
            <a:off x="4745038" y="4714875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Прямая со стрелкой 18"/>
          <p:cNvCxnSpPr/>
          <p:nvPr/>
        </p:nvCxnSpPr>
        <p:spPr>
          <a:xfrm flipH="1">
            <a:off x="4745038" y="5429250"/>
            <a:ext cx="1627187" cy="0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Структура резюме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14311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357187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720" y="285749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2000240"/>
            <a:ext cx="828680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Фамилия, имя, отчество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72" y="2714620"/>
            <a:ext cx="77153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Фото. К его выбору стоит отнестись со всей серьёзностью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71472" y="3429000"/>
            <a:ext cx="34290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Контактная информация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428625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143380"/>
            <a:ext cx="735811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Город проживания или город, в котором ищите работу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20" y="500063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4857760"/>
            <a:ext cx="19288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Образование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7" name="Овал 16"/>
          <p:cNvSpPr/>
          <p:nvPr/>
        </p:nvSpPr>
        <p:spPr>
          <a:xfrm>
            <a:off x="285720" y="5715015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8" name="TextBox 17"/>
          <p:cNvSpPr txBox="1"/>
          <p:nvPr/>
        </p:nvSpPr>
        <p:spPr>
          <a:xfrm>
            <a:off x="571472" y="5572140"/>
            <a:ext cx="3714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Уровень заработной платы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14282" y="50004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Рассказать о профессиональном опыте работы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85720" y="357187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TextBox 4"/>
          <p:cNvSpPr txBox="1"/>
          <p:nvPr/>
        </p:nvSpPr>
        <p:spPr>
          <a:xfrm>
            <a:off x="571472" y="3429000"/>
            <a:ext cx="62151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Период  работы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6" name="Овал 5"/>
          <p:cNvSpPr/>
          <p:nvPr/>
        </p:nvSpPr>
        <p:spPr>
          <a:xfrm>
            <a:off x="285719" y="428625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7" name="TextBox 6"/>
          <p:cNvSpPr txBox="1"/>
          <p:nvPr/>
        </p:nvSpPr>
        <p:spPr>
          <a:xfrm>
            <a:off x="571472" y="4143380"/>
            <a:ext cx="45720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Профессиональные достижения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5720" y="285749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2714620"/>
            <a:ext cx="35719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Должность и обязанности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285720" y="500063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1" name="TextBox 10"/>
          <p:cNvSpPr txBox="1"/>
          <p:nvPr/>
        </p:nvSpPr>
        <p:spPr>
          <a:xfrm>
            <a:off x="571472" y="4857760"/>
            <a:ext cx="74295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Указывайте </a:t>
            </a:r>
            <a:r>
              <a:rPr lang="ru-RU" sz="2400" dirty="0" smtClean="0">
                <a:solidFill>
                  <a:schemeClr val="bg1"/>
                </a:solidFill>
              </a:rPr>
              <a:t>весь </a:t>
            </a:r>
            <a:r>
              <a:rPr lang="ru-RU" sz="2400" dirty="0" smtClean="0">
                <a:solidFill>
                  <a:schemeClr val="bg1"/>
                </a:solidFill>
              </a:rPr>
              <a:t>опыт </a:t>
            </a:r>
            <a:r>
              <a:rPr lang="ru-RU" sz="2400" dirty="0" smtClean="0">
                <a:solidFill>
                  <a:schemeClr val="bg1"/>
                </a:solidFill>
              </a:rPr>
              <a:t>Вашей работы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285720" y="214311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3" name="TextBox 12"/>
          <p:cNvSpPr txBox="1"/>
          <p:nvPr/>
        </p:nvSpPr>
        <p:spPr>
          <a:xfrm>
            <a:off x="571472" y="2000240"/>
            <a:ext cx="83582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Полное название </a:t>
            </a:r>
            <a:r>
              <a:rPr lang="ru-RU" sz="2400" dirty="0" smtClean="0">
                <a:solidFill>
                  <a:schemeClr val="bg1"/>
                </a:solidFill>
              </a:rPr>
              <a:t>организации(</a:t>
            </a:r>
            <a:r>
              <a:rPr lang="ru-RU" sz="2400" dirty="0" err="1" smtClean="0">
                <a:solidFill>
                  <a:schemeClr val="bg1"/>
                </a:solidFill>
              </a:rPr>
              <a:t>й</a:t>
            </a:r>
            <a:r>
              <a:rPr lang="ru-RU" sz="2400" dirty="0" smtClean="0">
                <a:solidFill>
                  <a:schemeClr val="bg1"/>
                </a:solidFill>
              </a:rPr>
              <a:t>)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8687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Рассказать о своих </a:t>
            </a:r>
            <a:r>
              <a:rPr lang="en-US" sz="3200" b="1" dirty="0" smtClean="0">
                <a:solidFill>
                  <a:schemeClr val="bg1"/>
                </a:solidFill>
              </a:rPr>
              <a:t>hard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skills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14311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Овал 3"/>
          <p:cNvSpPr/>
          <p:nvPr/>
        </p:nvSpPr>
        <p:spPr>
          <a:xfrm>
            <a:off x="285720" y="5143512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5" name="Овал 4"/>
          <p:cNvSpPr/>
          <p:nvPr/>
        </p:nvSpPr>
        <p:spPr>
          <a:xfrm>
            <a:off x="285688" y="321468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40" y="2000240"/>
            <a:ext cx="8143932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Профессиональные или прикладные навыки, которые можно измерить или оцифровать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71440" y="3071810"/>
            <a:ext cx="857256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Навыки, без которых мы не можем исполнять свои профессиональные обязанности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500034" y="5000636"/>
            <a:ext cx="550072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>
                <a:solidFill>
                  <a:schemeClr val="bg1"/>
                </a:solidFill>
              </a:rPr>
              <a:t>У</a:t>
            </a:r>
            <a:r>
              <a:rPr lang="ru-RU" sz="2400" dirty="0" smtClean="0">
                <a:solidFill>
                  <a:schemeClr val="bg1"/>
                </a:solidFill>
              </a:rPr>
              <a:t>ровень владения иностранным языком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285720" y="4357694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0" name="TextBox 9"/>
          <p:cNvSpPr txBox="1"/>
          <p:nvPr/>
        </p:nvSpPr>
        <p:spPr>
          <a:xfrm>
            <a:off x="571472" y="4214818"/>
            <a:ext cx="70009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Знание технологий, стандартов, регламента отрасли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64399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Рассказать о своих </a:t>
            </a:r>
            <a:r>
              <a:rPr lang="en-US" sz="3200" b="1" dirty="0" smtClean="0">
                <a:solidFill>
                  <a:schemeClr val="bg1"/>
                </a:solidFill>
              </a:rPr>
              <a:t>soft</a:t>
            </a:r>
            <a:r>
              <a:rPr lang="ru-RU" sz="3200" b="1" dirty="0" smtClean="0">
                <a:solidFill>
                  <a:schemeClr val="bg1"/>
                </a:solidFill>
              </a:rPr>
              <a:t> </a:t>
            </a:r>
            <a:r>
              <a:rPr lang="en-US" sz="3200" b="1" dirty="0" smtClean="0">
                <a:solidFill>
                  <a:schemeClr val="bg1"/>
                </a:solidFill>
              </a:rPr>
              <a:t>skills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835824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Навыки, не связанные с определённой профессией или специальностью, отражающие  Ваши личные качества: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464344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50057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Коммуникабельность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285720" y="392906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9" name="TextBox 8"/>
          <p:cNvSpPr txBox="1"/>
          <p:nvPr/>
        </p:nvSpPr>
        <p:spPr>
          <a:xfrm>
            <a:off x="571472" y="378619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Умение работать в команде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4" name="Овал 13"/>
          <p:cNvSpPr/>
          <p:nvPr/>
        </p:nvSpPr>
        <p:spPr>
          <a:xfrm>
            <a:off x="285720" y="535782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5" name="TextBox 14"/>
          <p:cNvSpPr txBox="1"/>
          <p:nvPr/>
        </p:nvSpPr>
        <p:spPr>
          <a:xfrm>
            <a:off x="571472" y="5214950"/>
            <a:ext cx="221457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Чувство юмора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6" name="Овал 15"/>
          <p:cNvSpPr/>
          <p:nvPr/>
        </p:nvSpPr>
        <p:spPr>
          <a:xfrm>
            <a:off x="285720" y="321468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7" name="TextBox 16"/>
          <p:cNvSpPr txBox="1"/>
          <p:nvPr/>
        </p:nvSpPr>
        <p:spPr>
          <a:xfrm>
            <a:off x="571472" y="3071810"/>
            <a:ext cx="492922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Пунктуальность и организованность</a:t>
            </a:r>
            <a:endParaRPr lang="ru-RU" sz="2400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14282" y="500042"/>
            <a:ext cx="871543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200" b="1" dirty="0" smtClean="0">
                <a:solidFill>
                  <a:schemeClr val="bg1"/>
                </a:solidFill>
              </a:rPr>
              <a:t>Ваше образование</a:t>
            </a:r>
            <a:endParaRPr lang="ru-RU" sz="3200" b="1" dirty="0">
              <a:solidFill>
                <a:schemeClr val="bg1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85720" y="214311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571472" y="2000240"/>
            <a:ext cx="27146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Учебное заведение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285720" y="428625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571472" y="4143380"/>
            <a:ext cx="300039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Дата окончания</a:t>
            </a:r>
          </a:p>
        </p:txBody>
      </p:sp>
      <p:sp>
        <p:nvSpPr>
          <p:cNvPr id="7" name="Овал 6"/>
          <p:cNvSpPr/>
          <p:nvPr/>
        </p:nvSpPr>
        <p:spPr>
          <a:xfrm>
            <a:off x="285720" y="357187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8" name="TextBox 7"/>
          <p:cNvSpPr txBox="1"/>
          <p:nvPr/>
        </p:nvSpPr>
        <p:spPr>
          <a:xfrm>
            <a:off x="571472" y="3429000"/>
            <a:ext cx="385765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Форма обучения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285720" y="285749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2" name="TextBox 11"/>
          <p:cNvSpPr txBox="1"/>
          <p:nvPr/>
        </p:nvSpPr>
        <p:spPr>
          <a:xfrm>
            <a:off x="571472" y="2714620"/>
            <a:ext cx="628654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Полученная специальность/профессия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13" name="Овал 12"/>
          <p:cNvSpPr/>
          <p:nvPr/>
        </p:nvSpPr>
        <p:spPr>
          <a:xfrm>
            <a:off x="285720" y="5000636"/>
            <a:ext cx="214314" cy="214314"/>
          </a:xfrm>
          <a:prstGeom prst="ellipse">
            <a:avLst/>
          </a:prstGeom>
          <a:solidFill>
            <a:srgbClr val="FFB6C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14" name="TextBox 13"/>
          <p:cNvSpPr txBox="1"/>
          <p:nvPr/>
        </p:nvSpPr>
        <p:spPr>
          <a:xfrm>
            <a:off x="571472" y="4857760"/>
            <a:ext cx="421484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400" dirty="0" smtClean="0">
                <a:solidFill>
                  <a:schemeClr val="bg1"/>
                </a:solidFill>
              </a:rPr>
              <a:t>Пройденные курсы и тренинги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184</TotalTime>
  <Words>276</Words>
  <Application>Microsoft Office PowerPoint</Application>
  <PresentationFormat>Экран (4:3)</PresentationFormat>
  <Paragraphs>56</Paragraphs>
  <Slides>11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11</vt:i4>
      </vt:variant>
    </vt:vector>
  </HeadingPairs>
  <TitlesOfParts>
    <vt:vector size="12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pc_3</dc:creator>
  <cp:lastModifiedBy>Metod</cp:lastModifiedBy>
  <cp:revision>22</cp:revision>
  <dcterms:created xsi:type="dcterms:W3CDTF">2024-06-04T06:01:30Z</dcterms:created>
  <dcterms:modified xsi:type="dcterms:W3CDTF">2024-06-06T08:26:30Z</dcterms:modified>
</cp:coreProperties>
</file>